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3" r:id="rId2"/>
    <p:sldId id="272" r:id="rId3"/>
    <p:sldId id="261" r:id="rId4"/>
    <p:sldId id="276" r:id="rId5"/>
    <p:sldId id="277" r:id="rId6"/>
    <p:sldId id="275" r:id="rId7"/>
    <p:sldId id="278" r:id="rId8"/>
    <p:sldId id="257" r:id="rId9"/>
    <p:sldId id="258" r:id="rId10"/>
    <p:sldId id="271" r:id="rId11"/>
    <p:sldId id="259" r:id="rId12"/>
    <p:sldId id="260" r:id="rId13"/>
    <p:sldId id="262" r:id="rId14"/>
    <p:sldId id="266" r:id="rId15"/>
    <p:sldId id="263" r:id="rId16"/>
    <p:sldId id="265" r:id="rId17"/>
    <p:sldId id="267" r:id="rId18"/>
    <p:sldId id="268" r:id="rId19"/>
    <p:sldId id="269" r:id="rId20"/>
    <p:sldId id="270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560" y="-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A1340-3885-774B-9A48-3B67AA89FF2B}" type="datetimeFigureOut">
              <a:rPr lang="en-US" smtClean="0"/>
              <a:t>8/25/16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AD96-DA37-4D46-AF66-58153B4ED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and how do we do simulations. Create a LARGE set of data, why do you do this, can you recover the parameters, are they correlated. How small a set of data can you get to still get a reasonable result. Can you separate the model families. </a:t>
            </a:r>
            <a:r>
              <a:rPr lang="en-US" baseline="0" dirty="0" err="1" smtClean="0"/>
              <a:t>Fminsearch</a:t>
            </a:r>
            <a:r>
              <a:rPr lang="en-US" baseline="0" dirty="0" smtClean="0"/>
              <a:t>, gradient descent, then sampling and VB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5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0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0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2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16DCBCF2-565F-FF4F-8A2A-1F2FE06E2392}" type="datetimeFigureOut">
              <a:rPr lang="en-US" smtClean="0"/>
              <a:pPr/>
              <a:t>8/25/16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4D6DB10E-336D-E64E-BF06-3AD490378A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3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pecial Elit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pecial Elit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pecial Elit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pecial Elit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Saee Paliwal</a:t>
            </a:r>
          </a:p>
          <a:p>
            <a:r>
              <a:rPr lang="en-US" dirty="0" smtClean="0"/>
              <a:t>TNU CPC</a:t>
            </a:r>
          </a:p>
          <a:p>
            <a:r>
              <a:rPr lang="en-US" dirty="0" smtClean="0"/>
              <a:t>August, 2016</a:t>
            </a:r>
            <a:endParaRPr lang="en-US" dirty="0"/>
          </a:p>
        </p:txBody>
      </p:sp>
      <p:pic>
        <p:nvPicPr>
          <p:cNvPr id="4" name="Picture 3" descr="ingredients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7425" y="3456814"/>
            <a:ext cx="7109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Jayne Print YOFF"/>
                <a:cs typeface="Jayne Print YOFF"/>
              </a:rPr>
              <a:t>Modeling Basics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pecial Elite"/>
                <a:cs typeface="Special Elite"/>
              </a:rPr>
              <a:t>The start-to-finish of Bayesian Cognitive Modeling</a:t>
            </a:r>
            <a:endParaRPr lang="en-US" sz="2000" dirty="0">
              <a:solidFill>
                <a:schemeClr val="bg1"/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898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47114" y="46042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Step 3: Task</a:t>
            </a:r>
          </a:p>
          <a:p>
            <a:pPr marL="0" indent="0" algn="ctr">
              <a:buNone/>
            </a:pPr>
            <a:r>
              <a:rPr lang="en-US" sz="2000" dirty="0" smtClean="0"/>
              <a:t>Which of these will fall? In which direction will they fall?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6315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6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ic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948" r="2231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Jayne Print YOFF"/>
                <a:cs typeface="Jayne Print YOFF"/>
              </a:rPr>
              <a:t>Step 4: Model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9523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4767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Jayne Print YOFF"/>
                <a:cs typeface="Jayne Print YOFF"/>
              </a:rPr>
              <a:t>Step 4: Our proposed Model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47" y="1735134"/>
            <a:ext cx="6705156" cy="39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8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4767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Jayne Print YOFF"/>
                <a:cs typeface="Jayne Print YOFF"/>
              </a:rPr>
              <a:t>Step 5: Simulations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590675"/>
            <a:ext cx="6324600" cy="48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7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Step 6: Model Inversion</a:t>
            </a:r>
            <a:b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Different types of model inversion: Sampling versus Variational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Sampling: Mechanism, Advantages, Drawbacks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Variational methods: Mechanism, Advantages, Drawbacks </a:t>
            </a:r>
            <a:endParaRPr lang="en-US" dirty="0"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54000" y="6339892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Elaborated on: Day 2-3 </a:t>
            </a:r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99050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Step 8: Model Parameters</a:t>
            </a:r>
            <a:b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Construct validity with external measures.</a:t>
            </a:r>
            <a:endParaRPr lang="en-US" dirty="0">
              <a:latin typeface="Special Elite"/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54000" y="6339892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Elaborated on: Day 2-3 </a:t>
            </a:r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6492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Step 9: Cook and plate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Model comparison using free energy.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What is free energy?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Lower bound on model evidence.</a:t>
            </a:r>
          </a:p>
          <a:p>
            <a:r>
              <a:rPr lang="en-US" dirty="0" smtClean="0">
                <a:latin typeface="Special Elite"/>
                <a:cs typeface="Special Elite"/>
              </a:rPr>
              <a:t>Accuracy complexity tradeoff.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Select optimal model.</a:t>
            </a:r>
            <a:endParaRPr lang="en-US" dirty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54000" y="6339892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Elaborated on: Day 2-3 </a:t>
            </a:r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35313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Finally: Serve and clean!</a:t>
            </a:r>
            <a:b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Send to journal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Achieve world-wide celebrity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Clean up and start with a new dish!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54000" y="6339892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Elaborated on: Day 2-3 </a:t>
            </a:r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37741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Thank you!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329765"/>
            <a:ext cx="9144000" cy="779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The 5 W’s of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708" y="2170948"/>
            <a:ext cx="18527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pecial Elite"/>
                <a:cs typeface="Special Elite"/>
              </a:rPr>
              <a:t>w</a:t>
            </a:r>
            <a:r>
              <a:rPr lang="en-US" sz="3600" dirty="0" smtClean="0">
                <a:latin typeface="Special Elite"/>
                <a:cs typeface="Special Elite"/>
              </a:rPr>
              <a:t>ho</a:t>
            </a:r>
            <a:endParaRPr lang="en-US" sz="3600" dirty="0">
              <a:latin typeface="Special Elite"/>
              <a:cs typeface="Special Elite"/>
            </a:endParaRPr>
          </a:p>
          <a:p>
            <a:r>
              <a:rPr lang="en-US" sz="1600" dirty="0" smtClean="0">
                <a:latin typeface="Special Elite"/>
                <a:cs typeface="Special Elite"/>
              </a:rPr>
              <a:t>All cognitive agents model (insects, animals, humans)</a:t>
            </a:r>
            <a:endParaRPr lang="en-US" sz="1600" dirty="0">
              <a:solidFill>
                <a:srgbClr val="FF0000"/>
              </a:solidFill>
              <a:latin typeface="Special Elite"/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827" y="2170948"/>
            <a:ext cx="20319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pecial Elite"/>
                <a:cs typeface="Special Elite"/>
              </a:rPr>
              <a:t>w</a:t>
            </a:r>
            <a:r>
              <a:rPr lang="en-US" sz="3600" dirty="0" smtClean="0">
                <a:latin typeface="Special Elite"/>
                <a:cs typeface="Special Elite"/>
              </a:rPr>
              <a:t>hat</a:t>
            </a:r>
            <a:endParaRPr lang="en-US" sz="3600" dirty="0">
              <a:latin typeface="Special Elite"/>
              <a:cs typeface="Special Elite"/>
            </a:endParaRPr>
          </a:p>
          <a:p>
            <a:r>
              <a:rPr lang="en-US" sz="1600" dirty="0" smtClean="0">
                <a:latin typeface="Special Elite"/>
                <a:cs typeface="Special Elite"/>
              </a:rPr>
              <a:t>Learning from data to understand and make predictions about one’s surroundings.</a:t>
            </a:r>
            <a:endParaRPr lang="en-US" sz="1600" dirty="0"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7002" y="2170948"/>
            <a:ext cx="17406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pecial Elite"/>
                <a:cs typeface="Special Elite"/>
              </a:rPr>
              <a:t>w</a:t>
            </a:r>
            <a:r>
              <a:rPr lang="en-US" sz="3600" dirty="0" smtClean="0">
                <a:latin typeface="Special Elite"/>
                <a:cs typeface="Special Elite"/>
              </a:rPr>
              <a:t>here</a:t>
            </a:r>
          </a:p>
          <a:p>
            <a:r>
              <a:rPr lang="en-US" sz="1600" dirty="0" smtClean="0">
                <a:latin typeface="Special Elite"/>
                <a:cs typeface="Special Elite"/>
              </a:rPr>
              <a:t>Everywhere, even where there’s no data (i.e. sensory deprivation chambers)!</a:t>
            </a:r>
            <a:endParaRPr lang="en-US" sz="1600" dirty="0">
              <a:solidFill>
                <a:srgbClr val="FF0000"/>
              </a:solidFill>
              <a:latin typeface="Special Elite"/>
              <a:cs typeface="Special Elite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67297" y="2170948"/>
            <a:ext cx="13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Special Elite"/>
                <a:cs typeface="Special Elite"/>
              </a:rPr>
              <a:t>when</a:t>
            </a:r>
            <a:endParaRPr lang="en-US" sz="3600" dirty="0">
              <a:latin typeface="Special Elite"/>
              <a:cs typeface="Special Elite"/>
            </a:endParaRPr>
          </a:p>
          <a:p>
            <a:r>
              <a:rPr lang="en-US" sz="1600" dirty="0" smtClean="0">
                <a:latin typeface="Special Elite"/>
                <a:cs typeface="Special Elite"/>
              </a:rPr>
              <a:t>All day, every day</a:t>
            </a:r>
            <a:r>
              <a:rPr lang="en-US" dirty="0" smtClean="0">
                <a:latin typeface="Special Elite"/>
                <a:cs typeface="Special Elite"/>
              </a:rPr>
              <a:t>.</a:t>
            </a:r>
            <a:endParaRPr lang="en-US" dirty="0">
              <a:solidFill>
                <a:srgbClr val="FF0000"/>
              </a:solidFill>
              <a:latin typeface="Special Elite"/>
              <a:cs typeface="Special Elite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35236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pecial Elite"/>
                <a:cs typeface="Special Elite"/>
              </a:rPr>
              <a:t>h</a:t>
            </a:r>
            <a:r>
              <a:rPr lang="en-US" sz="3600" dirty="0" smtClean="0">
                <a:latin typeface="Special Elite"/>
                <a:cs typeface="Special Elite"/>
              </a:rPr>
              <a:t>ow</a:t>
            </a:r>
            <a:endParaRPr lang="en-US" dirty="0" smtClean="0">
              <a:latin typeface="Special Elite"/>
              <a:cs typeface="Special Elite"/>
            </a:endParaRPr>
          </a:p>
          <a:p>
            <a:pPr algn="ctr"/>
            <a:r>
              <a:rPr lang="en-US" dirty="0" err="1" smtClean="0">
                <a:latin typeface="Special Elite"/>
                <a:cs typeface="Special Elite"/>
              </a:rPr>
              <a:t>Frequentists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err="1" smtClean="0">
                <a:latin typeface="Special Elite"/>
                <a:cs typeface="Special Elite"/>
              </a:rPr>
              <a:t>vs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Bayesian</a:t>
            </a:r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1175" y="2170948"/>
            <a:ext cx="21515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pecial Elite"/>
                <a:cs typeface="Special Elite"/>
              </a:rPr>
              <a:t>w</a:t>
            </a:r>
            <a:r>
              <a:rPr lang="en-US" sz="3600" dirty="0" smtClean="0">
                <a:latin typeface="Special Elite"/>
                <a:cs typeface="Special Elite"/>
              </a:rPr>
              <a:t>hy</a:t>
            </a:r>
          </a:p>
          <a:p>
            <a:r>
              <a:rPr lang="en-US" sz="1600" dirty="0" smtClean="0">
                <a:latin typeface="Special Elite"/>
                <a:cs typeface="Special Elite"/>
              </a:rPr>
              <a:t>The ability to understand and predict our environments ensures our </a:t>
            </a:r>
            <a:r>
              <a:rPr lang="en-US" sz="1600" dirty="0" smtClean="0">
                <a:solidFill>
                  <a:srgbClr val="FF0000"/>
                </a:solidFill>
                <a:latin typeface="Special Elite"/>
                <a:cs typeface="Special Elite"/>
              </a:rPr>
              <a:t>survival.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Questions?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47114" y="46042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Special sauce: Bayes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" name="Picture 1" descr="special_sau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177" y="4393723"/>
            <a:ext cx="6753412" cy="22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7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005295" y="1003972"/>
            <a:ext cx="3511176" cy="158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 smtClean="0">
                <a:latin typeface="Jayne Print YOFF"/>
                <a:cs typeface="Jayne Print YOFF"/>
              </a:rPr>
              <a:t>Frequentist</a:t>
            </a:r>
            <a:r>
              <a:rPr lang="en-US" sz="4000" dirty="0" smtClean="0">
                <a:latin typeface="Jayne Print YOFF"/>
                <a:cs typeface="Jayne Print YOFF"/>
              </a:rPr>
              <a:t> approach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656293" y="1115382"/>
            <a:ext cx="3841004" cy="4900706"/>
            <a:chOff x="745938" y="1583768"/>
            <a:chExt cx="3841004" cy="4900706"/>
          </a:xfrm>
        </p:grpSpPr>
        <p:sp>
          <p:nvSpPr>
            <p:cNvPr id="3" name="Rectangle 2"/>
            <p:cNvSpPr/>
            <p:nvPr/>
          </p:nvSpPr>
          <p:spPr>
            <a:xfrm>
              <a:off x="745938" y="1583768"/>
              <a:ext cx="3841004" cy="4900706"/>
            </a:xfrm>
            <a:prstGeom prst="rect">
              <a:avLst/>
            </a:prstGeom>
            <a:noFill/>
            <a:ln w="76200" cmpd="tri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1529" y="1583768"/>
              <a:ext cx="3436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arrington"/>
                  <a:cs typeface="Harrington"/>
                </a:rPr>
                <a:t>Hamish’s Scottish </a:t>
              </a:r>
              <a:r>
                <a:rPr lang="en-US" sz="2000" dirty="0" err="1" smtClean="0">
                  <a:latin typeface="Harrington"/>
                  <a:cs typeface="Harrington"/>
                </a:rPr>
                <a:t>Taverne</a:t>
              </a:r>
              <a:r>
                <a:rPr lang="en-US" sz="2000" dirty="0" smtClean="0">
                  <a:latin typeface="Harrington"/>
                  <a:cs typeface="Harrington"/>
                </a:rPr>
                <a:t> Menu</a:t>
              </a:r>
              <a:endParaRPr lang="en-US" sz="2000" dirty="0">
                <a:latin typeface="Harrington"/>
                <a:cs typeface="Harringto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6119" y="2194123"/>
              <a:ext cx="3003177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deluxe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supreme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 la mode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au gratin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Chicken </a:t>
              </a:r>
              <a:r>
                <a:rPr lang="en-US" sz="1400" dirty="0" err="1" smtClean="0">
                  <a:latin typeface="Harrington"/>
                  <a:cs typeface="Harrington"/>
                </a:rPr>
                <a:t>Tikka</a:t>
              </a:r>
              <a:r>
                <a:rPr lang="en-US" sz="1400" dirty="0" smtClean="0">
                  <a:latin typeface="Harrington"/>
                  <a:cs typeface="Harrington"/>
                </a:rPr>
                <a:t> Masala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  <a:r>
                <a:rPr lang="en-US" sz="1400" dirty="0" err="1" smtClean="0">
                  <a:latin typeface="Harrington"/>
                  <a:cs typeface="Harrington"/>
                </a:rPr>
                <a:t>flambée</a:t>
              </a:r>
              <a:endParaRPr lang="en-US" sz="1400" dirty="0" smtClean="0">
                <a:latin typeface="Harrington"/>
                <a:cs typeface="Harrington"/>
              </a:endParaRP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surprise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Make-your-own Haggis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Something else involving Haggis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05295" y="2607826"/>
            <a:ext cx="375023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cial Elite"/>
                <a:cs typeface="Special Elite"/>
              </a:rPr>
              <a:t>Allows us to characterize the likelihood of an event given the data alone (i.e. how </a:t>
            </a:r>
            <a:r>
              <a:rPr lang="en-US" i="1" dirty="0">
                <a:latin typeface="Special Elite"/>
                <a:cs typeface="Special Elite"/>
              </a:rPr>
              <a:t>frequently</a:t>
            </a:r>
            <a:r>
              <a:rPr lang="en-US" dirty="0">
                <a:latin typeface="Special Elite"/>
                <a:cs typeface="Special Elite"/>
              </a:rPr>
              <a:t> does an event occur</a:t>
            </a:r>
            <a:r>
              <a:rPr lang="en-US" dirty="0" smtClean="0">
                <a:latin typeface="Special Elite"/>
                <a:cs typeface="Special Elite"/>
              </a:rPr>
              <a:t>)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Likelihood ratio, non-Haggis to Haggis: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pPr algn="ctr"/>
            <a:r>
              <a:rPr lang="en-US" dirty="0" smtClean="0">
                <a:latin typeface="Special Elite"/>
                <a:cs typeface="Special Elite"/>
              </a:rPr>
              <a:t>1:10</a:t>
            </a:r>
          </a:p>
        </p:txBody>
      </p:sp>
    </p:spTree>
    <p:extLst>
      <p:ext uri="{BB962C8B-B14F-4D97-AF65-F5344CB8AC3E}">
        <p14:creationId xmlns:p14="http://schemas.microsoft.com/office/powerpoint/2010/main" val="295080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953487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The Bayesian approach</a:t>
            </a:r>
            <a:endParaRPr lang="en-US" sz="2000" dirty="0"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1778000"/>
            <a:ext cx="78142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Bayes Theorem</a:t>
            </a:r>
            <a:r>
              <a:rPr lang="en-US" dirty="0" smtClean="0">
                <a:latin typeface="Special Elite"/>
                <a:cs typeface="Special Elite"/>
              </a:rPr>
              <a:t>:</a:t>
            </a:r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Prior: P(X=x)</a:t>
            </a:r>
          </a:p>
          <a:p>
            <a:r>
              <a:rPr lang="en-US" dirty="0" smtClean="0">
                <a:latin typeface="Special Elite"/>
                <a:cs typeface="Special Elite"/>
              </a:rPr>
              <a:t>Likelihood: P(</a:t>
            </a:r>
            <a:r>
              <a:rPr lang="en-US" dirty="0" err="1" smtClean="0">
                <a:latin typeface="Special Elite"/>
                <a:cs typeface="Special Elite"/>
              </a:rPr>
              <a:t>data|X</a:t>
            </a:r>
            <a:r>
              <a:rPr lang="en-US" dirty="0" smtClean="0">
                <a:latin typeface="Special Elite"/>
                <a:cs typeface="Special Elite"/>
              </a:rPr>
              <a:t>=x)</a:t>
            </a:r>
          </a:p>
          <a:p>
            <a:r>
              <a:rPr lang="en-US" dirty="0" smtClean="0">
                <a:latin typeface="Special Elite"/>
                <a:cs typeface="Special Elite"/>
              </a:rPr>
              <a:t>Posterior: P(X=</a:t>
            </a:r>
            <a:r>
              <a:rPr lang="en-US" dirty="0" err="1" smtClean="0">
                <a:latin typeface="Special Elite"/>
                <a:cs typeface="Special Elite"/>
              </a:rPr>
              <a:t>x|data</a:t>
            </a:r>
            <a:r>
              <a:rPr lang="en-US" dirty="0" smtClean="0">
                <a:latin typeface="Special Elite"/>
                <a:cs typeface="Special Elite"/>
              </a:rPr>
              <a:t>)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Posterior         Likelihood </a:t>
            </a:r>
            <a:r>
              <a:rPr lang="en-US" dirty="0" smtClean="0">
                <a:latin typeface="Special Elite"/>
                <a:cs typeface="Special Elite"/>
              </a:rPr>
              <a:t>* Prior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Full equality: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Posterior = </a:t>
            </a:r>
            <a:r>
              <a:rPr lang="en-US" u="sng" dirty="0" smtClean="0">
                <a:latin typeface="Special Elite"/>
                <a:cs typeface="Special Elite"/>
              </a:rPr>
              <a:t>Likelihood * Prior</a:t>
            </a:r>
            <a:r>
              <a:rPr lang="en-US" dirty="0" smtClean="0">
                <a:latin typeface="Special Elite"/>
                <a:cs typeface="Special Elite"/>
              </a:rPr>
              <a:t>  =      P(</a:t>
            </a:r>
            <a:r>
              <a:rPr lang="en-US" dirty="0" err="1" smtClean="0">
                <a:latin typeface="Special Elite"/>
                <a:cs typeface="Special Elite"/>
              </a:rPr>
              <a:t>data|X</a:t>
            </a:r>
            <a:r>
              <a:rPr lang="en-US" dirty="0" smtClean="0">
                <a:latin typeface="Special Elite"/>
                <a:cs typeface="Special Elite"/>
              </a:rPr>
              <a:t>=x)P(X=x)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                        Model Evidence          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Σ</a:t>
            </a:r>
            <a:r>
              <a:rPr lang="en-US" baseline="-25000" dirty="0" err="1" smtClean="0">
                <a:latin typeface="Special Elite"/>
                <a:cs typeface="Special Elite"/>
              </a:rPr>
              <a:t>x’</a:t>
            </a:r>
            <a:r>
              <a:rPr lang="en-US" dirty="0" err="1" smtClean="0">
                <a:latin typeface="Special Elite"/>
                <a:cs typeface="Special Elite"/>
              </a:rPr>
              <a:t>P</a:t>
            </a:r>
            <a:r>
              <a:rPr lang="en-US" dirty="0" smtClean="0">
                <a:latin typeface="Special Elite"/>
                <a:cs typeface="Special Elite"/>
              </a:rPr>
              <a:t>(</a:t>
            </a:r>
            <a:r>
              <a:rPr lang="en-US" dirty="0" err="1" smtClean="0">
                <a:latin typeface="Special Elite"/>
                <a:cs typeface="Special Elite"/>
              </a:rPr>
              <a:t>data|X</a:t>
            </a:r>
            <a:r>
              <a:rPr lang="en-US" dirty="0" smtClean="0">
                <a:latin typeface="Special Elite"/>
                <a:cs typeface="Special Elite"/>
              </a:rPr>
              <a:t>=x’) P(X=x’)</a:t>
            </a:r>
            <a:r>
              <a:rPr lang="en-US" dirty="0" smtClean="0">
                <a:latin typeface="Special Elite"/>
                <a:cs typeface="Special Elite"/>
              </a:rPr>
              <a:t>       </a:t>
            </a:r>
            <a:endParaRPr lang="en-US" dirty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Bayes rule allows us to infer </a:t>
            </a:r>
            <a:r>
              <a:rPr lang="en-US" dirty="0">
                <a:latin typeface="Special Elite"/>
                <a:cs typeface="Special Elite"/>
              </a:rPr>
              <a:t>causes by examining </a:t>
            </a:r>
            <a:r>
              <a:rPr lang="en-US" dirty="0" smtClean="0">
                <a:latin typeface="Special Elite"/>
                <a:cs typeface="Special Elite"/>
              </a:rPr>
              <a:t>effects, and to incorporate beliefs into our models of the world. </a:t>
            </a:r>
            <a:endParaRPr lang="en-US" dirty="0">
              <a:latin typeface="Special Elite"/>
              <a:cs typeface="Special Elite"/>
            </a:endParaRPr>
          </a:p>
        </p:txBody>
      </p:sp>
      <p:pic>
        <p:nvPicPr>
          <p:cNvPr id="2" name="Picture 1" descr="proportional_t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92" y="3524184"/>
            <a:ext cx="252506" cy="17301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81176" y="4855885"/>
            <a:ext cx="2420471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The prior</a:t>
            </a:r>
            <a:endParaRPr lang="en-US" sz="2000" dirty="0"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cial Elite"/>
                <a:cs typeface="Special Elite"/>
              </a:rPr>
              <a:t>What information do we have before we see any data</a:t>
            </a:r>
            <a:r>
              <a:rPr lang="en-US" dirty="0" smtClean="0">
                <a:latin typeface="Special Elite"/>
                <a:cs typeface="Special Elite"/>
              </a:rPr>
              <a:t>?</a:t>
            </a:r>
          </a:p>
          <a:p>
            <a:r>
              <a:rPr lang="en-US" dirty="0" smtClean="0">
                <a:latin typeface="Special Elite"/>
                <a:cs typeface="Special Elite"/>
              </a:rPr>
              <a:t>Prior odds ratio   75: 15</a:t>
            </a:r>
          </a:p>
          <a:p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92084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Applying Bayes Theorem</a:t>
            </a:r>
            <a:endParaRPr lang="en-US" sz="2000" dirty="0"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Prior odds ratio                     75: 15</a:t>
            </a:r>
          </a:p>
          <a:p>
            <a:r>
              <a:rPr lang="en-US" u="sng" dirty="0" smtClean="0">
                <a:latin typeface="Special Elite"/>
                <a:cs typeface="Special Elite"/>
              </a:rPr>
              <a:t>Likelihood ratio                      1: 10</a:t>
            </a:r>
          </a:p>
          <a:p>
            <a:r>
              <a:rPr lang="en-US" dirty="0" smtClean="0">
                <a:latin typeface="Special Elite"/>
                <a:cs typeface="Special Elite"/>
              </a:rPr>
              <a:t>Posterior odds ratio              75: 150 </a:t>
            </a:r>
            <a:r>
              <a:rPr lang="en-US" dirty="0" smtClean="0">
                <a:latin typeface="Special Elite"/>
                <a:cs typeface="Special Elite"/>
                <a:sym typeface="Wingdings"/>
              </a:rPr>
              <a:t> 1:2</a:t>
            </a:r>
          </a:p>
          <a:p>
            <a:endParaRPr lang="en-US" dirty="0">
              <a:latin typeface="Special Elite"/>
              <a:cs typeface="Special Elite"/>
              <a:sym typeface="Wingdings"/>
            </a:endParaRPr>
          </a:p>
          <a:p>
            <a:r>
              <a:rPr lang="en-US" dirty="0" smtClean="0">
                <a:latin typeface="Special Elite"/>
                <a:cs typeface="Special Elite"/>
                <a:sym typeface="Wingdings"/>
              </a:rPr>
              <a:t>So there’s a 50% chance that </a:t>
            </a:r>
            <a:r>
              <a:rPr lang="en-US" dirty="0" smtClean="0">
                <a:latin typeface="Special Elite"/>
                <a:cs typeface="Special Elite"/>
                <a:sym typeface="Wingdings"/>
              </a:rPr>
              <a:t>you think you’re not eating sheep </a:t>
            </a:r>
            <a:r>
              <a:rPr lang="en-US" dirty="0" smtClean="0">
                <a:latin typeface="Special Elite"/>
                <a:cs typeface="Special Elite"/>
                <a:sym typeface="Wingdings"/>
              </a:rPr>
              <a:t>stomach. Success.</a:t>
            </a:r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79064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Observing the observer</a:t>
            </a:r>
            <a:endParaRPr lang="en-US" sz="2000" dirty="0"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How do we want to apply this framework?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From a subject’s data, </a:t>
            </a:r>
            <a:r>
              <a:rPr lang="en-US" smtClean="0">
                <a:latin typeface="Special Elite"/>
                <a:cs typeface="Special Elite"/>
              </a:rPr>
              <a:t>we want to </a:t>
            </a:r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44094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well-formed Hypothesis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medium-sized Task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ripe Model Class</a:t>
            </a:r>
          </a:p>
          <a:p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Simulations</a:t>
            </a:r>
          </a:p>
          <a:p>
            <a:r>
              <a:rPr lang="en-US" dirty="0" smtClean="0">
                <a:latin typeface="Special Elite"/>
                <a:cs typeface="Special Elite"/>
              </a:rPr>
              <a:t>2 cups 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Model selection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ooden-cutting-793x5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t="1654" r="6702" b="5192"/>
          <a:stretch/>
        </p:blipFill>
        <p:spPr>
          <a:xfrm>
            <a:off x="0" y="-275860"/>
            <a:ext cx="9652000" cy="71338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01953"/>
            <a:ext cx="54864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Step 1: Question</a:t>
            </a:r>
            <a:endParaRPr lang="en-US" sz="4000" dirty="0">
              <a:solidFill>
                <a:srgbClr val="FFFFFF"/>
              </a:solidFill>
              <a:latin typeface="Jayne Print YOFF"/>
              <a:cs typeface="Jayne Print YOFF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35200" y="2463613"/>
            <a:ext cx="49784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How do we learn about our physical world? More specifically, how do we learn about the structural integrity of a system?</a:t>
            </a:r>
          </a:p>
          <a:p>
            <a:pPr marL="0" indent="0">
              <a:buNone/>
            </a:pPr>
            <a:endParaRPr lang="en-US" sz="2000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81200" y="3659730"/>
            <a:ext cx="5486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pecial Elite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Step 2: Hypothesis</a:t>
            </a:r>
            <a:endParaRPr lang="en-US" sz="4000" dirty="0">
              <a:solidFill>
                <a:srgbClr val="FFFFFF"/>
              </a:solidFill>
              <a:latin typeface="Jayne Print YOFF"/>
              <a:cs typeface="Jayne Print YOFF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35200" y="4537253"/>
            <a:ext cx="4978400" cy="2680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We gauge the structural integrity of a physical system using the following variables: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Mass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Height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Positioning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88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690</Words>
  <Application>Microsoft Macintosh PowerPoint</Application>
  <PresentationFormat>On-screen Show (4:3)</PresentationFormat>
  <Paragraphs>144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Modeling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Question</vt:lpstr>
      <vt:lpstr>PowerPoint Presentation</vt:lpstr>
      <vt:lpstr>PowerPoint Presentation</vt:lpstr>
      <vt:lpstr>Step 4: Model</vt:lpstr>
      <vt:lpstr>Step 4: Our proposed Model</vt:lpstr>
      <vt:lpstr>Step 5: Simulations</vt:lpstr>
      <vt:lpstr>Step 6: Model Inversion </vt:lpstr>
      <vt:lpstr>Step 8: Model Parameters </vt:lpstr>
      <vt:lpstr>Step 9: Cook and plate</vt:lpstr>
      <vt:lpstr>Finally: Serve and clean! </vt:lpstr>
      <vt:lpstr>Thank you!</vt:lpstr>
      <vt:lpstr>Questions?</vt:lpstr>
      <vt:lpstr>PowerPoint Presentation</vt:lpstr>
    </vt:vector>
  </TitlesOfParts>
  <Company>Translational Neuromodeling Unit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Basics</dc:title>
  <dc:creator>Saee Paliwal</dc:creator>
  <cp:lastModifiedBy>Saee Paliwal</cp:lastModifiedBy>
  <cp:revision>35</cp:revision>
  <dcterms:created xsi:type="dcterms:W3CDTF">2016-08-05T13:50:28Z</dcterms:created>
  <dcterms:modified xsi:type="dcterms:W3CDTF">2016-08-25T13:51:29Z</dcterms:modified>
</cp:coreProperties>
</file>